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3"/>
    <p:sldId id="258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6" userDrawn="1">
          <p15:clr>
            <a:srgbClr val="A4A3A4"/>
          </p15:clr>
        </p15:guide>
        <p15:guide id="2" pos="38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98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C9472-0717-482C-9B52-EF894644AA76}" styleName="{a47dd2c4-a8a9-4cb3-920c-c5ea52cb1fa5}">
    <a:wholeTbl>
      <a:tcTxStyle>
        <a:fontRef idx="none">
          <a:prstClr val="black"/>
        </a:fontRef>
      </a:tcTxStyle>
      <a:tcStyle>
        <a:tcBdr>
          <a:top>
            <a:ln w="6350" cmpd="sng">
              <a:solidFill>
                <a:srgbClr val="798775"/>
              </a:solidFill>
            </a:ln>
          </a:top>
          <a:bottom>
            <a:ln w="6350" cmpd="sng">
              <a:solidFill>
                <a:srgbClr val="798775"/>
              </a:solidFill>
            </a:ln>
          </a:bottom>
        </a:tcBdr>
        <a:fill>
          <a:solidFill>
            <a:srgbClr val="FFFFFF"/>
          </a:solidFill>
        </a:fill>
      </a:tcStyle>
    </a:wholeTbl>
    <a:band1H>
      <a:tcTxStyle>
        <a:fontRef idx="none">
          <a:prstClr val="black"/>
        </a:fontRef>
      </a:tcTxStyle>
      <a:tcStyle>
        <a:tcBdr/>
        <a:fill>
          <a:solidFill>
            <a:srgbClr val="E4E7E3"/>
          </a:solidFill>
        </a:fill>
      </a:tcStyle>
    </a:band1H>
    <a:lastRow>
      <a:tcTxStyle>
        <a:fontRef idx="none">
          <a:prstClr val="black"/>
        </a:fontRef>
      </a:tcTxStyle>
      <a:tcStyle>
        <a:tcBdr>
          <a:bottom>
            <a:ln w="6350" cmpd="sng">
              <a:solidFill>
                <a:srgbClr val="798775"/>
              </a:solidFill>
            </a:ln>
          </a:bottom>
        </a:tcBdr>
        <a:fill>
          <a:solidFill>
            <a:srgbClr val="E4E7E3"/>
          </a:solidFill>
        </a:fill>
      </a:tcStyle>
    </a:lastRow>
    <a:firstRow>
      <a:tcTxStyle>
        <a:fontRef idx="none">
          <a:prstClr val="black"/>
        </a:fontRef>
      </a:tcTxStyle>
      <a:tcStyle>
        <a:tcBdr>
          <a:top>
            <a:ln w="6350" cmpd="sng">
              <a:solidFill>
                <a:srgbClr val="798775"/>
              </a:solidFill>
            </a:ln>
          </a:top>
          <a:bottom>
            <a:ln w="6350" cmpd="sng">
              <a:solidFill>
                <a:srgbClr val="798775"/>
              </a:solidFill>
            </a:ln>
          </a:bottom>
        </a:tcBdr>
        <a:fill>
          <a:solidFill>
            <a:srgbClr val="FFFFFF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86"/>
        <p:guide pos="381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107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90.xml"/><Relationship Id="rId2" Type="http://schemas.openxmlformats.org/officeDocument/2006/relationships/image" Target="../media/image1.png"/><Relationship Id="rId1" Type="http://schemas.openxmlformats.org/officeDocument/2006/relationships/tags" Target="../tags/tag89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92.xml"/><Relationship Id="rId2" Type="http://schemas.openxmlformats.org/officeDocument/2006/relationships/image" Target="../media/image1.png"/><Relationship Id="rId1" Type="http://schemas.openxmlformats.org/officeDocument/2006/relationships/tags" Target="../tags/tag91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94.xml"/><Relationship Id="rId2" Type="http://schemas.openxmlformats.org/officeDocument/2006/relationships/image" Target="../media/image1.png"/><Relationship Id="rId1" Type="http://schemas.openxmlformats.org/officeDocument/2006/relationships/tags" Target="../tags/tag93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96.xml"/><Relationship Id="rId2" Type="http://schemas.openxmlformats.org/officeDocument/2006/relationships/image" Target="../media/image1.png"/><Relationship Id="rId1" Type="http://schemas.openxmlformats.org/officeDocument/2006/relationships/tags" Target="../tags/tag95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98.xml"/><Relationship Id="rId2" Type="http://schemas.openxmlformats.org/officeDocument/2006/relationships/image" Target="../media/image1.png"/><Relationship Id="rId1" Type="http://schemas.openxmlformats.org/officeDocument/2006/relationships/tags" Target="../tags/tag97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0.xml"/><Relationship Id="rId2" Type="http://schemas.openxmlformats.org/officeDocument/2006/relationships/image" Target="../media/image1.png"/><Relationship Id="rId1" Type="http://schemas.openxmlformats.org/officeDocument/2006/relationships/tags" Target="../tags/tag99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2.xml"/><Relationship Id="rId2" Type="http://schemas.openxmlformats.org/officeDocument/2006/relationships/image" Target="../media/image1.png"/><Relationship Id="rId1" Type="http://schemas.openxmlformats.org/officeDocument/2006/relationships/tags" Target="../tags/tag101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4.xml"/><Relationship Id="rId2" Type="http://schemas.openxmlformats.org/officeDocument/2006/relationships/image" Target="../media/image1.png"/><Relationship Id="rId1" Type="http://schemas.openxmlformats.org/officeDocument/2006/relationships/tags" Target="../tags/tag103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6.xml"/><Relationship Id="rId2" Type="http://schemas.openxmlformats.org/officeDocument/2006/relationships/image" Target="../media/image1.png"/><Relationship Id="rId1" Type="http://schemas.openxmlformats.org/officeDocument/2006/relationships/tags" Target="../tags/tag105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6.xml"/><Relationship Id="rId2" Type="http://schemas.openxmlformats.org/officeDocument/2006/relationships/image" Target="../media/image1.png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75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77.xml"/><Relationship Id="rId2" Type="http://schemas.openxmlformats.org/officeDocument/2006/relationships/image" Target="../media/image1.png"/><Relationship Id="rId1" Type="http://schemas.openxmlformats.org/officeDocument/2006/relationships/tags" Target="../tags/tag76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80.xml"/><Relationship Id="rId3" Type="http://schemas.openxmlformats.org/officeDocument/2006/relationships/image" Target="../media/image1.png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82.xml"/><Relationship Id="rId2" Type="http://schemas.openxmlformats.org/officeDocument/2006/relationships/image" Target="../media/image1.png"/><Relationship Id="rId1" Type="http://schemas.openxmlformats.org/officeDocument/2006/relationships/tags" Target="../tags/tag8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84.xml"/><Relationship Id="rId2" Type="http://schemas.openxmlformats.org/officeDocument/2006/relationships/image" Target="../media/image1.png"/><Relationship Id="rId1" Type="http://schemas.openxmlformats.org/officeDocument/2006/relationships/tags" Target="../tags/tag83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86.xml"/><Relationship Id="rId2" Type="http://schemas.openxmlformats.org/officeDocument/2006/relationships/image" Target="../media/image1.png"/><Relationship Id="rId1" Type="http://schemas.openxmlformats.org/officeDocument/2006/relationships/tags" Target="../tags/tag85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88.xml"/><Relationship Id="rId2" Type="http://schemas.openxmlformats.org/officeDocument/2006/relationships/image" Target="../media/image1.png"/><Relationship Id="rId1" Type="http://schemas.openxmlformats.org/officeDocument/2006/relationships/tags" Target="../tags/tag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544955" y="1638300"/>
            <a:ext cx="9551670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伦理汇报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PPT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制作要求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、汇报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PPT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按照模板要求制作，不能使用申办方自己的模板。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、汇报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PPT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需简洁明了，汇报时长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5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分钟内。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、所有字体大小需统一标准（正文：黑体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24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号）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、修改时此页删除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44240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</a:t>
            </a:r>
            <a:r>
              <a:rPr 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目的</a:t>
            </a:r>
            <a:endParaRPr lang="zh-CN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2" name="图片 1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509143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主要入选标准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350000" y="175260"/>
            <a:ext cx="51390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（不用全部列出，只列和专业相关的主要入选标准。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修改时此段删除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zh-CN" altLang="en-US" sz="16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509143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gradFill>
                  <a:gsLst>
                    <a:gs pos="0">
                      <a:srgbClr val="FF0000">
                        <a:lumMod val="50000"/>
                      </a:srgbClr>
                    </a:gs>
                    <a:gs pos="0">
                      <a:srgbClr val="FF00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gradFill>
                  <a:gsLst>
                    <a:gs pos="0">
                      <a:srgbClr val="FF0000">
                        <a:lumMod val="50000"/>
                      </a:srgbClr>
                    </a:gs>
                    <a:gs pos="0">
                      <a:srgbClr val="FF00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3200" b="1">
                <a:gradFill>
                  <a:gsLst>
                    <a:gs pos="0">
                      <a:srgbClr val="FF0000">
                        <a:lumMod val="50000"/>
                      </a:srgbClr>
                    </a:gs>
                    <a:gs pos="0">
                      <a:srgbClr val="FF00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gradFill>
                  <a:gsLst>
                    <a:gs pos="0">
                      <a:srgbClr val="FF0000">
                        <a:lumMod val="50000"/>
                      </a:srgbClr>
                    </a:gs>
                    <a:gs pos="0">
                      <a:srgbClr val="FF00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主要排除标准</a:t>
            </a:r>
            <a:endParaRPr lang="zh-CN" altLang="en-US" sz="3200" b="1">
              <a:gradFill>
                <a:gsLst>
                  <a:gs pos="0">
                    <a:srgbClr val="FF0000">
                      <a:lumMod val="50000"/>
                    </a:srgbClr>
                  </a:gs>
                  <a:gs pos="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96000" y="175260"/>
            <a:ext cx="53930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不用全部列出，只列和专业相关的主要排除标准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修改时此段删除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zh-CN" altLang="en-US" sz="16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509143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实验室检查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5660" y="1307465"/>
            <a:ext cx="10426700" cy="43256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本中心检测项目：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外中心检测项目（是否需要人类遗传资源办公室审批）：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4275" y="298450"/>
            <a:ext cx="10224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知情同意书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（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版本号：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版本日期：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   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3900" y="1016635"/>
            <a:ext cx="10684510" cy="5461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研究风险：（言简意赅）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US" altLang="zh-CN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药物可能的不良反应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：（言简意赅）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研究获益：</a:t>
            </a: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ea"/>
              <a:buAutoNum type="circleNumDbPlain"/>
              <a:defRPr/>
            </a:pP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直接受益：</a:t>
            </a:r>
            <a:endParaRPr lang="en-US" altLang="zh-CN" sz="2000" b="1" noProof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ea"/>
              <a:buAutoNum type="circleNumDbPlain"/>
              <a:defRPr/>
            </a:pPr>
            <a:r>
              <a:rPr lang="zh-CN" altLang="zh-CN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研究相关伤害的赔偿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：</a:t>
            </a:r>
            <a:endParaRPr lang="en-US" altLang="zh-CN" sz="2000" b="1" noProof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+mj-ea"/>
              <a:buAutoNum type="circleNumDbPlain"/>
              <a:defRPr/>
            </a:pP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相关经济补偿：</a:t>
            </a: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10224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知情同意书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（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版本号：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版本日期：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   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9020" y="1535430"/>
            <a:ext cx="9537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此页附上盖章版知情同意书截图，首页和最后一页。左右排版。修改时此段删除。</a:t>
            </a:r>
            <a:endParaRPr lang="zh-CN" altLang="en-US"/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10224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受试者招募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（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版本号：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版本日期：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           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9020" y="1024255"/>
            <a:ext cx="9537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此页右面附上盖章版受试者招募广告截图。修改时此段删除。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23900" y="1607185"/>
            <a:ext cx="5935980" cy="4391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招募广告：（言简意赅，摘取前面后文）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招募方式：</a:t>
            </a:r>
            <a:endParaRPr lang="zh-CN" altLang="en-US"/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420497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-SAE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报告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88280" y="299085"/>
            <a:ext cx="6059805" cy="5829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如果有特殊</a:t>
            </a:r>
            <a:r>
              <a:rPr lang="en-US" altLang="zh-CN"/>
              <a:t>AE</a:t>
            </a:r>
            <a:r>
              <a:rPr lang="zh-CN" altLang="en-US"/>
              <a:t>或</a:t>
            </a:r>
            <a:r>
              <a:rPr lang="en-US" altLang="zh-CN"/>
              <a:t>SAE</a:t>
            </a:r>
            <a:r>
              <a:rPr lang="zh-CN" altLang="en-US"/>
              <a:t>上报要求则填写此页，若无特殊要求则删除此页。修改时删除此段。</a:t>
            </a:r>
            <a:endParaRPr lang="en-US" altLang="zh-CN"/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052955" y="2229485"/>
            <a:ext cx="8096250" cy="17157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10000"/>
              </a:lnSpc>
              <a:buClrTx/>
              <a:buSzTx/>
              <a:buFontTx/>
            </a:pPr>
            <a:r>
              <a:rPr sz="48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以上为汇报所有内容</a:t>
            </a:r>
            <a:endParaRPr sz="48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ctr">
              <a:lnSpc>
                <a:spcPct val="110000"/>
              </a:lnSpc>
              <a:buClrTx/>
              <a:buSzTx/>
              <a:buFontTx/>
            </a:pPr>
            <a:r>
              <a:rPr sz="48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谢谢！</a:t>
            </a:r>
            <a:endParaRPr lang="zh-CN" altLang="en-US" sz="4800" b="1" dirty="0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665095" y="64008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临床试验项目伦理审查汇报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标题 1"/>
          <p:cNvSpPr txBox="1"/>
          <p:nvPr/>
        </p:nvSpPr>
        <p:spPr>
          <a:xfrm>
            <a:off x="795655" y="1682750"/>
            <a:ext cx="10157460" cy="174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 anchorCtr="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项目名称：</a:t>
            </a:r>
            <a:endParaRPr lang="zh-CN" altLang="en-US" sz="24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338" y="4680099"/>
            <a:ext cx="4465320" cy="1446550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p>
            <a:pPr marR="0" defTabSz="914400" eaLnBrk="1" hangingPunct="1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汇报人姓名：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汇报科室：</a:t>
            </a:r>
            <a:endParaRPr kumimoji="0" lang="en-US" altLang="zh-CN" sz="2400" b="1" kern="1200" cap="none" spc="0" normalizeH="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sz="1600" kern="1200" cap="none" spc="0" normalizeH="0" baseline="0" noProof="0" dirty="0">
              <a:solidFill>
                <a:schemeClr val="tx2"/>
              </a:solidFill>
              <a:latin typeface="+mn-lt"/>
              <a:ea typeface="MS PGothic" panose="020B0600070205080204" pitchFamily="34" charset="-128"/>
              <a:cs typeface="+mn-cs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3268345" y="1894204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r>
              <a:rPr lang="en-US" altLang="zh-CN" sz="48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01.</a:t>
            </a:r>
            <a:endParaRPr lang="en-US" altLang="zh-CN" sz="48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4378325" y="1894204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  <a:scene3d>
              <a:camera prst="orthographicFront"/>
              <a:lightRig rig="threePt" dir="t"/>
            </a:scene3d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b="1" noProof="0" dirty="0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项目简介</a:t>
            </a:r>
            <a:endParaRPr lang="zh-CN" altLang="en-US" sz="3200" b="1" noProof="0" dirty="0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3"/>
            </p:custDataLst>
          </p:nvPr>
        </p:nvSpPr>
        <p:spPr>
          <a:xfrm>
            <a:off x="3268345" y="3179445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r>
              <a:rPr lang="en-US" altLang="zh-CN" sz="48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02.</a:t>
            </a:r>
            <a:endParaRPr lang="en-US" altLang="zh-CN" sz="48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>
            <p:custDataLst>
              <p:tags r:id="rId4"/>
            </p:custDataLst>
          </p:nvPr>
        </p:nvSpPr>
        <p:spPr>
          <a:xfrm>
            <a:off x="4378325" y="3179445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  <a:scene3d>
              <a:camera prst="orthographicFront"/>
              <a:lightRig rig="threePt" dir="t"/>
            </a:scene3d>
          </a:bodyPr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研究背景</a:t>
            </a:r>
            <a:endParaRPr lang="zh-CN" altLang="en-US" sz="3200" b="1" dirty="0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9" name="文本框 28"/>
          <p:cNvSpPr txBox="1"/>
          <p:nvPr>
            <p:custDataLst>
              <p:tags r:id="rId5"/>
            </p:custDataLst>
          </p:nvPr>
        </p:nvSpPr>
        <p:spPr>
          <a:xfrm>
            <a:off x="3268345" y="4464684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r>
              <a:rPr lang="en-US" altLang="zh-CN" sz="48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03.</a:t>
            </a:r>
            <a:endParaRPr lang="en-US" altLang="zh-CN" sz="48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>
            <p:custDataLst>
              <p:tags r:id="rId6"/>
            </p:custDataLst>
          </p:nvPr>
        </p:nvSpPr>
        <p:spPr>
          <a:xfrm>
            <a:off x="4378325" y="4464685"/>
            <a:ext cx="5902960" cy="831850"/>
          </a:xfrm>
          <a:prstGeom prst="rect">
            <a:avLst/>
          </a:prstGeom>
          <a:noFill/>
        </p:spPr>
        <p:txBody>
          <a:bodyPr wrap="square" bIns="46990" rtlCol="0" anchor="ctr" anchorCtr="0">
            <a:noAutofit/>
            <a:scene3d>
              <a:camera prst="orthographicFront"/>
              <a:lightRig rig="threePt" dir="t"/>
            </a:scene3d>
          </a:bodyPr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方案研究设计、目的及具体内容</a:t>
            </a:r>
            <a:endParaRPr lang="zh-CN" altLang="en-US" sz="3200" b="1" dirty="0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850265" y="2503805"/>
            <a:ext cx="1480185" cy="2156460"/>
          </a:xfrm>
          <a:prstGeom prst="rect">
            <a:avLst/>
          </a:prstGeom>
          <a:noFill/>
        </p:spPr>
        <p:txBody>
          <a:bodyPr wrap="square" rtlCol="0"/>
          <a:p>
            <a:pPr algn="ctr"/>
            <a:r>
              <a:rPr lang="zh-CN" altLang="en-US" sz="5400" b="1" spc="3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目</a:t>
            </a:r>
            <a:endParaRPr lang="zh-CN" altLang="en-US" sz="5400" b="1" spc="3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5400" b="1" spc="3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录</a:t>
            </a:r>
            <a:endParaRPr lang="zh-CN" altLang="en-US" sz="5400" b="1" spc="3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76860"/>
            <a:ext cx="428942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01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项目简介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基本信息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94105" y="1254125"/>
            <a:ext cx="9952990" cy="50965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申办科室：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申办方：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组长单位（</a:t>
            </a: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其他研究单位共X家）：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参加国家：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本中心入组时限：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项目研究期限：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药物分类：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临床试验分期：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67335"/>
            <a:ext cx="554291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01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项目简介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研究团队及分工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graphicFrame>
        <p:nvGraphicFramePr>
          <p:cNvPr id="5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67410" y="1207135"/>
          <a:ext cx="10518140" cy="4902200"/>
        </p:xfrm>
        <a:graphic>
          <a:graphicData uri="http://schemas.openxmlformats.org/drawingml/2006/table">
            <a:tbl>
              <a:tblPr firstRow="1" lastRow="1" bandRow="1">
                <a:tableStyleId>{37CC9472-0717-482C-9B52-EF894644AA76}</a:tableStyleId>
              </a:tblPr>
              <a:tblGrid>
                <a:gridCol w="1832610"/>
                <a:gridCol w="1861185"/>
                <a:gridCol w="2446020"/>
                <a:gridCol w="2431415"/>
                <a:gridCol w="1946910"/>
              </a:tblGrid>
              <a:tr h="398780">
                <a:tc>
                  <a:txBody>
                    <a:bodyPr/>
                    <a:p>
                      <a:pPr marL="0" algn="ctr" defTabSz="914400" rtl="0" eaLnBrk="1" latinLnBrk="0" hangingPunct="1"/>
                      <a:r>
                        <a:rPr lang="zh-CN" altLang="en-US" sz="24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姓名</a:t>
                      </a:r>
                      <a:endParaRPr lang="zh-CN" altLang="en-US" sz="2400" b="1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/>
                      <a:r>
                        <a:rPr lang="zh-CN" altLang="en-US" sz="24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职称</a:t>
                      </a:r>
                      <a:endParaRPr lang="zh-CN" altLang="en-US" sz="2400" b="1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/>
                      <a:r>
                        <a:rPr lang="zh-CN" altLang="en-US" sz="24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项目分工</a:t>
                      </a:r>
                      <a:endParaRPr lang="zh-CN" altLang="en-US" sz="2400" b="1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/>
                      <a:r>
                        <a:rPr lang="zh-CN" altLang="en-US" sz="24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参与在研项目数</a:t>
                      </a:r>
                      <a:endParaRPr lang="zh-CN" altLang="en-US" sz="2400" b="1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en-US" altLang="zh-CN" sz="24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GCP</a:t>
                      </a:r>
                      <a:r>
                        <a:rPr lang="zh-CN" altLang="en-US" sz="2400" b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培训情况</a:t>
                      </a:r>
                      <a:endParaRPr lang="zh-CN" altLang="en-US" sz="2400" b="1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98780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895465" y="48260"/>
            <a:ext cx="4900295" cy="1063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400"/>
              <a:t>（分工包括：主要研究者，研究医生，研究护士，药品管理员，质控员。研究护士可以同时担任护士和药品管理员，质控员不担任其他分工。医生和护士人数按项目要求，一般不少于</a:t>
            </a:r>
            <a:r>
              <a:rPr lang="en-US" altLang="zh-CN" sz="1400"/>
              <a:t>3</a:t>
            </a:r>
            <a:r>
              <a:rPr lang="zh-CN" altLang="en-US" sz="1400"/>
              <a:t>人。</a:t>
            </a:r>
            <a:r>
              <a:rPr lang="zh-CN" altLang="en-US" sz="1400">
                <a:solidFill>
                  <a:srgbClr val="FF0000"/>
                </a:solidFill>
              </a:rPr>
              <a:t>研究团队及分工部分需要与研究人员职责分工表保持一致。</a:t>
            </a:r>
            <a:r>
              <a:rPr lang="zh-CN" altLang="en-US" sz="1400">
                <a:sym typeface="+mn-ea"/>
              </a:rPr>
              <a:t>修改时此段删除。</a:t>
            </a:r>
            <a:endParaRPr lang="zh-CN" altLang="en-US" sz="1400">
              <a:solidFill>
                <a:srgbClr val="FF0000"/>
              </a:solidFill>
              <a:sym typeface="+mn-ea"/>
            </a:endParaRPr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44240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02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研究背景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82440" y="298450"/>
            <a:ext cx="6825615" cy="713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（前期研究的安全性及有效性评价：大概描述前期研究的安全性及有效性结果。</a:t>
            </a:r>
            <a:r>
              <a:rPr lang="zh-CN" altLang="en-US">
                <a:sym typeface="+mn-ea"/>
              </a:rPr>
              <a:t>修改时此段删除。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4535" y="1011555"/>
            <a:ext cx="10672445" cy="53162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lvl="0" indent="0" algn="just" fontAlgn="auto">
              <a:lnSpc>
                <a:spcPct val="100000"/>
              </a:lnSpc>
              <a:spcAft>
                <a:spcPts val="0"/>
              </a:spcAft>
              <a:buFont typeface="Calibri Light" panose="020F0302020204030204" pitchFamily="34" charset="0"/>
              <a:buAutoNum type="arabicPeriod"/>
            </a:pP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</a:t>
            </a: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en-US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II</a:t>
            </a: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期试验有效性评价结果（简要描述前期试验结果）：</a:t>
            </a:r>
            <a:endParaRPr lang="zh-CN" altLang="en-US" sz="2000" dirty="0">
              <a:effectLst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lvl="0" indent="0" algn="just" eaLnBrk="1" hangingPunct="1">
              <a:lnSpc>
                <a:spcPct val="100000"/>
              </a:lnSpc>
              <a:spcAft>
                <a:spcPts val="3000"/>
              </a:spcAft>
              <a:buFont typeface="Calibri Light" panose="020F0302020204030204" pitchFamily="34" charset="0"/>
              <a:buNone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 algn="just" eaLnBrk="1" hangingPunct="1">
              <a:lnSpc>
                <a:spcPct val="100000"/>
              </a:lnSpc>
              <a:spcAft>
                <a:spcPts val="3000"/>
              </a:spcAft>
              <a:buFont typeface="Calibri Light" panose="020F0302020204030204" pitchFamily="34" charset="0"/>
              <a:buNone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 algn="just" eaLnBrk="1" hangingPunct="1">
              <a:lnSpc>
                <a:spcPct val="100000"/>
              </a:lnSpc>
              <a:spcAft>
                <a:spcPts val="3000"/>
              </a:spcAft>
              <a:buFont typeface="Calibri Light" panose="020F0302020204030204" pitchFamily="34" charset="0"/>
              <a:buNone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0" algn="just" eaLnBrk="1" hangingPunct="1">
              <a:lnSpc>
                <a:spcPct val="100000"/>
              </a:lnSpc>
              <a:spcAft>
                <a:spcPts val="3000"/>
              </a:spcAft>
              <a:buFont typeface="Calibri Light" panose="020F0302020204030204" pitchFamily="34" charset="0"/>
              <a:buNone/>
            </a:pPr>
            <a:r>
              <a:rPr lang="en-US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2.I</a:t>
            </a: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en-US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II</a:t>
            </a: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期试验安全性评价结果（简要描述常见不良反应）：</a:t>
            </a:r>
            <a:endParaRPr lang="zh-CN" altLang="en-US" sz="2000" dirty="0">
              <a:effectLst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pic>
        <p:nvPicPr>
          <p:cNvPr id="9" name="图片 8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44240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研究设计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设计类型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9" name="文本框 99"/>
          <p:cNvSpPr txBox="1">
            <a:spLocks noChangeArrowheads="1"/>
          </p:cNvSpPr>
          <p:nvPr/>
        </p:nvSpPr>
        <p:spPr bwMode="auto">
          <a:xfrm>
            <a:off x="723900" y="1203643"/>
            <a:ext cx="10804525" cy="335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试验设计</a:t>
            </a:r>
            <a:r>
              <a:rPr lang="zh-CN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00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（分组方式、设盲水平、随机方法、试验分期等）</a:t>
            </a:r>
            <a:endParaRPr lang="zh-CN" altLang="en-US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zh-CN" altLang="en-US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总样本量：</a:t>
            </a:r>
            <a:endParaRPr lang="zh-CN" altLang="en-US" sz="2400" b="1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本中心完成例数：</a:t>
            </a:r>
            <a:endParaRPr lang="zh-CN" altLang="en-US" sz="2400" b="1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44240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研究设计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试验药物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9" name="文本框 99"/>
          <p:cNvSpPr txBox="1">
            <a:spLocks noChangeArrowheads="1"/>
          </p:cNvSpPr>
          <p:nvPr/>
        </p:nvSpPr>
        <p:spPr bwMode="auto">
          <a:xfrm>
            <a:off x="723900" y="1203643"/>
            <a:ext cx="10804525" cy="368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285750" indent="-28575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试验药物（药物名称、药物用法用量保存方法）：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对照药物（药物名称、药物用法用量保存方法）：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基础合并用药如有（药物名称）：</a:t>
            </a:r>
            <a:endParaRPr lang="en-US" altLang="zh-CN" sz="2400" b="1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ts val="1000"/>
              </a:spcAft>
              <a:buNone/>
            </a:pPr>
            <a:endParaRPr lang="en-US" altLang="zh-CN" sz="24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83640" y="298450"/>
            <a:ext cx="44240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研究设计</a:t>
            </a:r>
            <a:r>
              <a:rPr lang="en-US" altLang="zh-CN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试验流程</a:t>
            </a:r>
            <a:endParaRPr lang="zh-CN" altLang="en-US" sz="3200" b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9" name="文本框 99"/>
          <p:cNvSpPr txBox="1">
            <a:spLocks noChangeArrowheads="1"/>
          </p:cNvSpPr>
          <p:nvPr/>
        </p:nvSpPr>
        <p:spPr bwMode="auto">
          <a:xfrm>
            <a:off x="5464175" y="205740"/>
            <a:ext cx="465137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（用图表方式简要描述，修改时此段删除）</a:t>
            </a:r>
            <a:endParaRPr lang="zh-CN" altLang="en-US" sz="1800" dirty="0"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LOGO最新款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183640" cy="1137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7.xml><?xml version="1.0" encoding="utf-8"?>
<p:tagLst xmlns:p="http://schemas.openxmlformats.org/presentationml/2006/main">
  <p:tag name="resource_record_key" val="{&quot;13&quot;:[19950693,20481688,4364978,4364957],&quot;29&quot;:[20405948,20498652]}"/>
  <p:tag name="commondata" val="eyJoZGlkIjoiYzQ0OWIwNGFjNTdlYTNmNjJlZmU1NzBiNTc3OGFjODIifQ==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081_3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68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081_3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081_3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081_3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081_3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72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081_3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73.xml><?xml version="1.0" encoding="utf-8"?>
<p:tagLst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TABLE_ENDDRAG_ORIGIN_RECT" val="828*376"/>
  <p:tag name="TABLE_ENDDRAG_RECT" val="68*115*828*376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1107</Words>
  <Application>WPS 演示</Application>
  <PresentationFormat>宽屏</PresentationFormat>
  <Paragraphs>149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Arial</vt:lpstr>
      <vt:lpstr>宋体</vt:lpstr>
      <vt:lpstr>Wingdings</vt:lpstr>
      <vt:lpstr>Wingdings</vt:lpstr>
      <vt:lpstr>黑体</vt:lpstr>
      <vt:lpstr>Calibri Light</vt:lpstr>
      <vt:lpstr>MS PGothic</vt:lpstr>
      <vt:lpstr>微软雅黑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嘿，嘿，嘿</cp:lastModifiedBy>
  <cp:revision>159</cp:revision>
  <dcterms:created xsi:type="dcterms:W3CDTF">2019-06-19T02:08:00Z</dcterms:created>
  <dcterms:modified xsi:type="dcterms:W3CDTF">2024-07-24T03:05:01Z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0171697CC3404D45BE0831E12C0DBC62_13</vt:lpwstr>
  </property>
</Properties>
</file>