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3"/>
    <p:sldId id="258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6" userDrawn="1">
          <p15:clr>
            <a:srgbClr val="A4A3A4"/>
          </p15:clr>
        </p15:guide>
        <p15:guide id="2" pos="38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98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C9472-0717-482C-9B52-EF894644AA76}" styleName="{a47dd2c4-a8a9-4cb3-920c-c5ea52cb1fa5}">
    <a:wholeTbl>
      <a:tcTxStyle>
        <a:fontRef idx="none">
          <a:prstClr val="black"/>
        </a:fontRef>
      </a:tcTxStyle>
      <a:tcStyle>
        <a:tcBdr>
          <a:top>
            <a:ln w="6350" cmpd="sng">
              <a:solidFill>
                <a:srgbClr val="798775"/>
              </a:solidFill>
            </a:ln>
          </a:top>
          <a:bottom>
            <a:ln w="6350" cmpd="sng">
              <a:solidFill>
                <a:srgbClr val="798775"/>
              </a:solidFill>
            </a:ln>
          </a:bottom>
        </a:tcBdr>
        <a:fill>
          <a:solidFill>
            <a:srgbClr val="FFFFFF"/>
          </a:solidFill>
        </a:fill>
      </a:tcStyle>
    </a:wholeTbl>
    <a:band1H>
      <a:tcTxStyle>
        <a:fontRef idx="none">
          <a:prstClr val="black"/>
        </a:fontRef>
      </a:tcTxStyle>
      <a:tcStyle>
        <a:tcBdr/>
        <a:fill>
          <a:solidFill>
            <a:srgbClr val="E4E7E3"/>
          </a:solidFill>
        </a:fill>
      </a:tcStyle>
    </a:band1H>
    <a:lastRow>
      <a:tcTxStyle>
        <a:fontRef idx="none">
          <a:prstClr val="black"/>
        </a:fontRef>
      </a:tcTxStyle>
      <a:tcStyle>
        <a:tcBdr>
          <a:bottom>
            <a:ln w="6350" cmpd="sng">
              <a:solidFill>
                <a:srgbClr val="798775"/>
              </a:solidFill>
            </a:ln>
          </a:bottom>
        </a:tcBdr>
        <a:fill>
          <a:solidFill>
            <a:srgbClr val="E4E7E3"/>
          </a:solidFill>
        </a:fill>
      </a:tcStyle>
    </a:lastRow>
    <a:firstRow>
      <a:tcTxStyle>
        <a:fontRef idx="none">
          <a:prstClr val="black"/>
        </a:fontRef>
      </a:tcTxStyle>
      <a:tcStyle>
        <a:tcBdr>
          <a:top>
            <a:ln w="6350" cmpd="sng">
              <a:solidFill>
                <a:srgbClr val="798775"/>
              </a:solidFill>
            </a:ln>
          </a:top>
          <a:bottom>
            <a:ln w="6350" cmpd="sng">
              <a:solidFill>
                <a:srgbClr val="798775"/>
              </a:solidFill>
            </a:ln>
          </a:bottom>
        </a:tcBdr>
        <a:fill>
          <a:solidFill>
            <a:srgbClr val="FFFFFF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86"/>
        <p:guide pos="381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gs" Target="tags/tag107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64.xml"/><Relationship Id="rId2" Type="http://schemas.openxmlformats.org/officeDocument/2006/relationships/image" Target="../media/image1.png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90.xml"/><Relationship Id="rId2" Type="http://schemas.openxmlformats.org/officeDocument/2006/relationships/image" Target="../media/image1.png"/><Relationship Id="rId1" Type="http://schemas.openxmlformats.org/officeDocument/2006/relationships/tags" Target="../tags/tag89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92.xml"/><Relationship Id="rId2" Type="http://schemas.openxmlformats.org/officeDocument/2006/relationships/image" Target="../media/image1.png"/><Relationship Id="rId1" Type="http://schemas.openxmlformats.org/officeDocument/2006/relationships/tags" Target="../tags/tag91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94.xml"/><Relationship Id="rId2" Type="http://schemas.openxmlformats.org/officeDocument/2006/relationships/image" Target="../media/image1.png"/><Relationship Id="rId1" Type="http://schemas.openxmlformats.org/officeDocument/2006/relationships/tags" Target="../tags/tag93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96.xml"/><Relationship Id="rId2" Type="http://schemas.openxmlformats.org/officeDocument/2006/relationships/image" Target="../media/image1.png"/><Relationship Id="rId1" Type="http://schemas.openxmlformats.org/officeDocument/2006/relationships/tags" Target="../tags/tag95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98.xml"/><Relationship Id="rId2" Type="http://schemas.openxmlformats.org/officeDocument/2006/relationships/image" Target="../media/image1.png"/><Relationship Id="rId1" Type="http://schemas.openxmlformats.org/officeDocument/2006/relationships/tags" Target="../tags/tag97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00.xml"/><Relationship Id="rId2" Type="http://schemas.openxmlformats.org/officeDocument/2006/relationships/image" Target="../media/image1.png"/><Relationship Id="rId1" Type="http://schemas.openxmlformats.org/officeDocument/2006/relationships/tags" Target="../tags/tag99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02.xml"/><Relationship Id="rId2" Type="http://schemas.openxmlformats.org/officeDocument/2006/relationships/image" Target="../media/image1.png"/><Relationship Id="rId1" Type="http://schemas.openxmlformats.org/officeDocument/2006/relationships/tags" Target="../tags/tag101.x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04.xml"/><Relationship Id="rId2" Type="http://schemas.openxmlformats.org/officeDocument/2006/relationships/image" Target="../media/image1.png"/><Relationship Id="rId1" Type="http://schemas.openxmlformats.org/officeDocument/2006/relationships/tags" Target="../tags/tag103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106.xml"/><Relationship Id="rId2" Type="http://schemas.openxmlformats.org/officeDocument/2006/relationships/image" Target="../media/image1.png"/><Relationship Id="rId1" Type="http://schemas.openxmlformats.org/officeDocument/2006/relationships/tags" Target="../tags/tag105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66.xml"/><Relationship Id="rId2" Type="http://schemas.openxmlformats.org/officeDocument/2006/relationships/image" Target="../media/image1.png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.png"/><Relationship Id="rId8" Type="http://schemas.openxmlformats.org/officeDocument/2006/relationships/tags" Target="../tags/tag74.xml"/><Relationship Id="rId7" Type="http://schemas.openxmlformats.org/officeDocument/2006/relationships/tags" Target="../tags/tag73.xml"/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75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77.xml"/><Relationship Id="rId2" Type="http://schemas.openxmlformats.org/officeDocument/2006/relationships/image" Target="../media/image1.png"/><Relationship Id="rId1" Type="http://schemas.openxmlformats.org/officeDocument/2006/relationships/tags" Target="../tags/tag76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tags" Target="../tags/tag80.xml"/><Relationship Id="rId3" Type="http://schemas.openxmlformats.org/officeDocument/2006/relationships/image" Target="../media/image1.png"/><Relationship Id="rId2" Type="http://schemas.openxmlformats.org/officeDocument/2006/relationships/tags" Target="../tags/tag79.xml"/><Relationship Id="rId1" Type="http://schemas.openxmlformats.org/officeDocument/2006/relationships/tags" Target="../tags/tag78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82.xml"/><Relationship Id="rId2" Type="http://schemas.openxmlformats.org/officeDocument/2006/relationships/image" Target="../media/image1.png"/><Relationship Id="rId1" Type="http://schemas.openxmlformats.org/officeDocument/2006/relationships/tags" Target="../tags/tag81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84.xml"/><Relationship Id="rId2" Type="http://schemas.openxmlformats.org/officeDocument/2006/relationships/image" Target="../media/image1.png"/><Relationship Id="rId1" Type="http://schemas.openxmlformats.org/officeDocument/2006/relationships/tags" Target="../tags/tag83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86.xml"/><Relationship Id="rId2" Type="http://schemas.openxmlformats.org/officeDocument/2006/relationships/image" Target="../media/image1.png"/><Relationship Id="rId1" Type="http://schemas.openxmlformats.org/officeDocument/2006/relationships/tags" Target="../tags/tag85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88.xml"/><Relationship Id="rId2" Type="http://schemas.openxmlformats.org/officeDocument/2006/relationships/image" Target="../media/image1.png"/><Relationship Id="rId1" Type="http://schemas.openxmlformats.org/officeDocument/2006/relationships/tags" Target="../tags/tag8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图片 8" descr="LOGO最新款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83640" cy="113728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544955" y="1638300"/>
            <a:ext cx="9551670" cy="3322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伦理汇报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PPT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制作要求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、汇报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PPT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按照模板要求制作，不能使用申办方自己的模板。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、汇报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PPT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需简洁明了，汇报时长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5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分钟内。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、所有字体大小需统一标准（正文：黑体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24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号）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4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、修改时此页删除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183640" y="298450"/>
            <a:ext cx="4424045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研究</a:t>
            </a:r>
            <a:r>
              <a:rPr 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目的</a:t>
            </a:r>
            <a:endParaRPr lang="zh-CN" sz="3200" b="1"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pic>
        <p:nvPicPr>
          <p:cNvPr id="2" name="图片 1" descr="LOGO最新款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83640" cy="113728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183640" y="298450"/>
            <a:ext cx="5091430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具体内容</a:t>
            </a:r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主要入选标准</a:t>
            </a:r>
            <a:endParaRPr lang="zh-CN" altLang="en-US" sz="3200" b="1"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350000" y="175260"/>
            <a:ext cx="51390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None/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（不用全部列出，只列和专业相关的主要入选标准。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修改时此段删除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）</a:t>
            </a:r>
            <a:endParaRPr lang="zh-CN" altLang="en-US" sz="16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9" name="图片 8" descr="LOGO最新款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83640" cy="113728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183640" y="298450"/>
            <a:ext cx="5091430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 b="1">
                <a:gradFill>
                  <a:gsLst>
                    <a:gs pos="0">
                      <a:srgbClr val="FF0000">
                        <a:lumMod val="50000"/>
                      </a:srgbClr>
                    </a:gs>
                    <a:gs pos="0">
                      <a:srgbClr val="FF00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3200" b="1">
                <a:gradFill>
                  <a:gsLst>
                    <a:gs pos="0">
                      <a:srgbClr val="FF0000">
                        <a:lumMod val="50000"/>
                      </a:srgbClr>
                    </a:gs>
                    <a:gs pos="0">
                      <a:srgbClr val="FF00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具体内容</a:t>
            </a:r>
            <a:r>
              <a:rPr lang="en-US" altLang="zh-CN" sz="3200" b="1">
                <a:gradFill>
                  <a:gsLst>
                    <a:gs pos="0">
                      <a:srgbClr val="FF0000">
                        <a:lumMod val="50000"/>
                      </a:srgbClr>
                    </a:gs>
                    <a:gs pos="0">
                      <a:srgbClr val="FF00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3200" b="1">
                <a:gradFill>
                  <a:gsLst>
                    <a:gs pos="0">
                      <a:srgbClr val="FF0000">
                        <a:lumMod val="50000"/>
                      </a:srgbClr>
                    </a:gs>
                    <a:gs pos="0">
                      <a:srgbClr val="FF0000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主要排除标准</a:t>
            </a:r>
            <a:endParaRPr lang="zh-CN" altLang="en-US" sz="3200" b="1">
              <a:gradFill>
                <a:gsLst>
                  <a:gs pos="0">
                    <a:srgbClr val="FF0000">
                      <a:lumMod val="50000"/>
                    </a:srgbClr>
                  </a:gs>
                  <a:gs pos="0">
                    <a:srgbClr val="FF0000"/>
                  </a:gs>
                </a:gsLst>
                <a:path path="circle">
                  <a:fillToRect l="100000" t="100000"/>
                </a:path>
                <a:tileRect r="-100000" b="-100000"/>
              </a:gra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096000" y="175260"/>
            <a:ext cx="539305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Font typeface="Wingdings" panose="05000000000000000000" pitchFamily="2" charset="2"/>
              <a:buNone/>
            </a:pP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不用全部列出，只列和专业相关的主要排除标准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修改时此段删除</a:t>
            </a:r>
            <a:r>
              <a:rPr lang="zh-CN" altLang="en-US" sz="16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）</a:t>
            </a:r>
            <a:endParaRPr lang="zh-CN" altLang="en-US" sz="1600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9" name="图片 8" descr="LOGO最新款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83640" cy="113728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183640" y="298450"/>
            <a:ext cx="5091430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具体内容</a:t>
            </a:r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实验室检查</a:t>
            </a:r>
            <a:endParaRPr lang="zh-CN" altLang="en-US" sz="3200" b="1"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35660" y="1307465"/>
            <a:ext cx="10426700" cy="432562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342900" indent="-342900" algn="just">
              <a:lnSpc>
                <a:spcPct val="16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本中心检测项目：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342900" indent="-342900" algn="just">
              <a:lnSpc>
                <a:spcPct val="16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342900" indent="-342900" algn="just">
              <a:lnSpc>
                <a:spcPct val="16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marL="342900" indent="-342900" algn="just">
              <a:lnSpc>
                <a:spcPct val="16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zh-CN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 algn="just">
              <a:lnSpc>
                <a:spcPct val="16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外中心检测项目（是否需要人类遗传资源办公室审批）：</a:t>
            </a:r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pic>
        <p:nvPicPr>
          <p:cNvPr id="9" name="图片 8" descr="LOGO最新款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83640" cy="113728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184275" y="298450"/>
            <a:ext cx="102241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具体内容</a:t>
            </a:r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知情同意书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（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版本号：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版本日期：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     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）</a:t>
            </a:r>
            <a:endParaRPr lang="zh-CN" alt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23900" y="1016635"/>
            <a:ext cx="10684510" cy="546100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研究风险：（言简意赅）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zh-CN" altLang="en-US" sz="2400" b="1" noProof="1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en-US" altLang="zh-CN" sz="2400" b="1" noProof="1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药物可能的不良反应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：（言简意赅）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defRPr/>
            </a:pPr>
            <a:endParaRPr lang="zh-CN" altLang="en-US" sz="2400" b="1" noProof="1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defRPr/>
            </a:pPr>
            <a:endParaRPr lang="zh-CN" altLang="en-US" sz="2400" b="1" noProof="1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</a:endParaRPr>
          </a:p>
          <a:p>
            <a:pPr marL="0" indent="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研究获益：</a:t>
            </a:r>
            <a:endParaRPr lang="zh-CN" altLang="en-US" sz="2400" b="1" noProof="1"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</a:endParaRP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+mj-ea"/>
              <a:buAutoNum type="circleNumDbPlain"/>
              <a:defRPr/>
            </a:pPr>
            <a:r>
              <a:rPr lang="zh-CN" altLang="en-US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直接受益：</a:t>
            </a:r>
            <a:endParaRPr lang="en-US" altLang="zh-CN" sz="2000" b="1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</a:endParaRP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+mj-ea"/>
              <a:buAutoNum type="circleNumDbPlain"/>
              <a:defRPr/>
            </a:pPr>
            <a:r>
              <a:rPr lang="zh-CN" altLang="zh-CN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研究相关伤害的赔偿</a:t>
            </a:r>
            <a:r>
              <a:rPr lang="zh-CN" altLang="en-US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：</a:t>
            </a:r>
            <a:endParaRPr lang="en-US" altLang="zh-CN" sz="2000" b="1" noProof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+mj-ea"/>
              <a:buAutoNum type="circleNumDbPlain"/>
              <a:defRPr/>
            </a:pPr>
            <a:r>
              <a:rPr lang="zh-CN" altLang="en-US" sz="2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相关经济补偿：</a:t>
            </a:r>
            <a:endParaRPr lang="zh-CN" altLang="en-US" sz="2000" b="1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9" name="图片 8" descr="LOGO最新款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83640" cy="113728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183640" y="298450"/>
            <a:ext cx="102241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具体内容</a:t>
            </a:r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知情同意书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（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版本号：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版本日期：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     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）</a:t>
            </a:r>
            <a:endParaRPr lang="zh-CN" alt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9020" y="1535430"/>
            <a:ext cx="9537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此页附上盖章版知情同意书截图，首页和最后一页。左右排版。修改时此段删除。</a:t>
            </a:r>
            <a:endParaRPr lang="zh-CN" altLang="en-US"/>
          </a:p>
        </p:txBody>
      </p:sp>
      <p:pic>
        <p:nvPicPr>
          <p:cNvPr id="9" name="图片 8" descr="LOGO最新款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83640" cy="113728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183640" y="298450"/>
            <a:ext cx="102241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具体内容</a:t>
            </a:r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受试者招募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</a:rPr>
              <a:t>（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版本号：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版本日期：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           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微软雅黑" panose="020B0503020204020204" charset="-122"/>
                <a:sym typeface="+mn-ea"/>
              </a:rPr>
              <a:t>）</a:t>
            </a:r>
            <a:endParaRPr lang="zh-CN" altLang="en-US" sz="2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49020" y="1024255"/>
            <a:ext cx="95370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此页右面附上盖章版受试者招募广告截图。修改时此段删除。</a:t>
            </a:r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23900" y="1607185"/>
            <a:ext cx="5935980" cy="43910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/>
              <a:t>招募广告：（言简意赅，摘取前面后文）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zh-CN" altLang="en-US"/>
              <a:t>招募方式：</a:t>
            </a:r>
            <a:endParaRPr lang="zh-CN" altLang="en-US"/>
          </a:p>
        </p:txBody>
      </p:sp>
      <p:pic>
        <p:nvPicPr>
          <p:cNvPr id="9" name="图片 8" descr="LOGO最新款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83640" cy="113728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183640" y="298450"/>
            <a:ext cx="4204970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具体内容</a:t>
            </a:r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-SAE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报告</a:t>
            </a:r>
            <a:endParaRPr lang="zh-CN" altLang="en-US" sz="3200" b="1"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288280" y="299085"/>
            <a:ext cx="6059805" cy="58293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/>
              <a:t>如果有特殊</a:t>
            </a:r>
            <a:r>
              <a:rPr lang="en-US" altLang="zh-CN"/>
              <a:t>AE</a:t>
            </a:r>
            <a:r>
              <a:rPr lang="zh-CN" altLang="en-US"/>
              <a:t>或</a:t>
            </a:r>
            <a:r>
              <a:rPr lang="en-US" altLang="zh-CN"/>
              <a:t>SAE</a:t>
            </a:r>
            <a:r>
              <a:rPr lang="zh-CN" altLang="en-US"/>
              <a:t>上报要求则填写此页，若无特殊要求则删除此页。修改时删除此段。</a:t>
            </a:r>
            <a:endParaRPr lang="en-US" altLang="zh-CN"/>
          </a:p>
        </p:txBody>
      </p:sp>
      <p:pic>
        <p:nvPicPr>
          <p:cNvPr id="9" name="图片 8" descr="LOGO最新款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83640" cy="113728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pic>
        <p:nvPicPr>
          <p:cNvPr id="9" name="图片 8" descr="LOGO最新款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83640" cy="113728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052955" y="2229485"/>
            <a:ext cx="8096250" cy="17157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10000"/>
              </a:lnSpc>
              <a:buClrTx/>
              <a:buSzTx/>
              <a:buFontTx/>
            </a:pPr>
            <a:r>
              <a:rPr sz="48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以上为汇报所有内容</a:t>
            </a:r>
            <a:endParaRPr sz="4800" b="1"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pPr algn="ctr">
              <a:lnSpc>
                <a:spcPct val="110000"/>
              </a:lnSpc>
              <a:buClrTx/>
              <a:buSzTx/>
              <a:buFontTx/>
            </a:pPr>
            <a:r>
              <a:rPr sz="48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谢谢！</a:t>
            </a:r>
            <a:endParaRPr lang="zh-CN" altLang="en-US" sz="4800" b="1" dirty="0"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图片 8" descr="LOGO最新款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83640" cy="11372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665095" y="640080"/>
            <a:ext cx="6096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临床试验项目伦理审查汇报</a:t>
            </a:r>
            <a:endParaRPr lang="zh-CN" alt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6" name="标题 1"/>
          <p:cNvSpPr txBox="1"/>
          <p:nvPr/>
        </p:nvSpPr>
        <p:spPr>
          <a:xfrm>
            <a:off x="795655" y="1682750"/>
            <a:ext cx="10157460" cy="174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ctr" anchorCtr="0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项目名称：</a:t>
            </a:r>
            <a:endParaRPr lang="zh-CN" altLang="en-US" sz="24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5338" y="4680099"/>
            <a:ext cx="4465320" cy="1446550"/>
          </a:xfrm>
          <a:prstGeom prst="rect">
            <a:avLst/>
          </a:prstGeom>
          <a:ln>
            <a:noFill/>
          </a:ln>
        </p:spPr>
        <p:txBody>
          <a:bodyPr wrap="square" anchor="ctr">
            <a:spAutoFit/>
          </a:bodyPr>
          <a:p>
            <a:pPr marR="0" defTabSz="914400" eaLnBrk="1" hangingPunct="1">
              <a:lnSpc>
                <a:spcPct val="150000"/>
              </a:lnSpc>
              <a:buClrTx/>
              <a:buSzTx/>
              <a:buFontTx/>
              <a:buNone/>
              <a:defRPr/>
            </a:pPr>
            <a:r>
              <a:rPr kumimoji="0" lang="zh-CN" altLang="en-US" sz="2400" b="1" kern="1200" cap="none" spc="0" normalizeH="0" baseline="0" noProof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Arial" panose="020B0604020202020204" pitchFamily="34" charset="0"/>
              </a:rPr>
              <a:t>汇报人姓名：</a:t>
            </a:r>
            <a:endParaRPr lang="en-US" altLang="zh-C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汇报科室：</a:t>
            </a:r>
            <a:endParaRPr kumimoji="0" lang="en-US" altLang="zh-CN" sz="2400" b="1" kern="1200" cap="none" spc="0" normalizeH="0" baseline="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Arial" panose="020B0604020202020204" pitchFamily="34" charset="0"/>
            </a:endParaRPr>
          </a:p>
          <a:p>
            <a:pPr marR="0" defTabSz="914400" eaLnBrk="1" hangingPunct="1">
              <a:buClrTx/>
              <a:buSzTx/>
              <a:buFontTx/>
              <a:buNone/>
              <a:defRPr/>
            </a:pPr>
            <a:endParaRPr kumimoji="0" lang="en-US" sz="1600" kern="1200" cap="none" spc="0" normalizeH="0" baseline="0" noProof="0" dirty="0">
              <a:solidFill>
                <a:schemeClr val="tx2"/>
              </a:solidFill>
              <a:latin typeface="+mn-lt"/>
              <a:ea typeface="MS PGothic" panose="020B0600070205080204" pitchFamily="34" charset="-128"/>
              <a:cs typeface="+mn-cs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>
            <p:custDataLst>
              <p:tags r:id="rId1"/>
            </p:custDataLst>
          </p:nvPr>
        </p:nvSpPr>
        <p:spPr>
          <a:xfrm>
            <a:off x="3268345" y="1894204"/>
            <a:ext cx="1030605" cy="829945"/>
          </a:xfrm>
          <a:prstGeom prst="rect">
            <a:avLst/>
          </a:prstGeom>
          <a:noFill/>
        </p:spPr>
        <p:txBody>
          <a:bodyPr wrap="square" rtlCol="0">
            <a:normAutofit/>
          </a:bodyPr>
          <a:p>
            <a:r>
              <a:rPr lang="en-US" altLang="zh-CN" sz="48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01.</a:t>
            </a:r>
            <a:endParaRPr lang="en-US" altLang="zh-CN" sz="4800" b="1" dirty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文本框 17"/>
          <p:cNvSpPr txBox="1"/>
          <p:nvPr>
            <p:custDataLst>
              <p:tags r:id="rId2"/>
            </p:custDataLst>
          </p:nvPr>
        </p:nvSpPr>
        <p:spPr>
          <a:xfrm>
            <a:off x="4378325" y="1894204"/>
            <a:ext cx="4246245" cy="8316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  <a:scene3d>
              <a:camera prst="orthographicFront"/>
              <a:lightRig rig="threePt" dir="t"/>
            </a:scene3d>
          </a:bodyPr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3200" b="1" noProof="0" dirty="0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项目简介</a:t>
            </a:r>
            <a:endParaRPr lang="zh-CN" altLang="en-US" sz="3200" b="1" noProof="0" dirty="0"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6" name="文本框 25"/>
          <p:cNvSpPr txBox="1"/>
          <p:nvPr>
            <p:custDataLst>
              <p:tags r:id="rId3"/>
            </p:custDataLst>
          </p:nvPr>
        </p:nvSpPr>
        <p:spPr>
          <a:xfrm>
            <a:off x="3268345" y="3179445"/>
            <a:ext cx="1030605" cy="829945"/>
          </a:xfrm>
          <a:prstGeom prst="rect">
            <a:avLst/>
          </a:prstGeom>
          <a:noFill/>
        </p:spPr>
        <p:txBody>
          <a:bodyPr wrap="square" rtlCol="0">
            <a:normAutofit/>
          </a:bodyPr>
          <a:p>
            <a:r>
              <a:rPr lang="en-US" altLang="zh-CN" sz="4800" b="1" dirty="0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02.</a:t>
            </a:r>
            <a:endParaRPr lang="en-US" altLang="zh-CN" sz="4800" b="1" dirty="0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7" name="文本框 26"/>
          <p:cNvSpPr txBox="1"/>
          <p:nvPr>
            <p:custDataLst>
              <p:tags r:id="rId4"/>
            </p:custDataLst>
          </p:nvPr>
        </p:nvSpPr>
        <p:spPr>
          <a:xfrm>
            <a:off x="4378325" y="3179445"/>
            <a:ext cx="4246245" cy="831600"/>
          </a:xfrm>
          <a:prstGeom prst="rect">
            <a:avLst/>
          </a:prstGeom>
          <a:noFill/>
        </p:spPr>
        <p:txBody>
          <a:bodyPr wrap="square" bIns="46990" rtlCol="0" anchor="ctr" anchorCtr="0">
            <a:normAutofit/>
            <a:scene3d>
              <a:camera prst="orthographicFront"/>
              <a:lightRig rig="threePt" dir="t"/>
            </a:scene3d>
          </a:bodyPr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研究背景</a:t>
            </a:r>
            <a:endParaRPr lang="zh-CN" altLang="en-US" sz="3200" b="1" dirty="0"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9" name="文本框 28"/>
          <p:cNvSpPr txBox="1"/>
          <p:nvPr>
            <p:custDataLst>
              <p:tags r:id="rId5"/>
            </p:custDataLst>
          </p:nvPr>
        </p:nvSpPr>
        <p:spPr>
          <a:xfrm>
            <a:off x="3268345" y="4464684"/>
            <a:ext cx="1030605" cy="829945"/>
          </a:xfrm>
          <a:prstGeom prst="rect">
            <a:avLst/>
          </a:prstGeom>
          <a:noFill/>
        </p:spPr>
        <p:txBody>
          <a:bodyPr wrap="square" rtlCol="0">
            <a:normAutofit/>
          </a:bodyPr>
          <a:p>
            <a:r>
              <a:rPr lang="en-US" altLang="zh-CN" sz="4800" b="1"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03.</a:t>
            </a:r>
            <a:endParaRPr lang="en-US" altLang="zh-CN" sz="4800" b="1"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>
            <p:custDataLst>
              <p:tags r:id="rId6"/>
            </p:custDataLst>
          </p:nvPr>
        </p:nvSpPr>
        <p:spPr>
          <a:xfrm>
            <a:off x="4378325" y="4464685"/>
            <a:ext cx="5902960" cy="831850"/>
          </a:xfrm>
          <a:prstGeom prst="rect">
            <a:avLst/>
          </a:prstGeom>
          <a:noFill/>
        </p:spPr>
        <p:txBody>
          <a:bodyPr wrap="square" bIns="46990" rtlCol="0" anchor="ctr" anchorCtr="0">
            <a:noAutofit/>
            <a:scene3d>
              <a:camera prst="orthographicFront"/>
              <a:lightRig rig="threePt" dir="t"/>
            </a:scene3d>
          </a:bodyPr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方案研究设计、目的及具体内容</a:t>
            </a:r>
            <a:endParaRPr lang="zh-CN" altLang="en-US" sz="3200" b="1" dirty="0"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7"/>
            </p:custDataLst>
          </p:nvPr>
        </p:nvSpPr>
        <p:spPr>
          <a:xfrm>
            <a:off x="850265" y="2503805"/>
            <a:ext cx="1480185" cy="2156460"/>
          </a:xfrm>
          <a:prstGeom prst="rect">
            <a:avLst/>
          </a:prstGeom>
          <a:noFill/>
        </p:spPr>
        <p:txBody>
          <a:bodyPr wrap="square" rtlCol="0"/>
          <a:p>
            <a:pPr algn="ctr"/>
            <a:r>
              <a:rPr lang="zh-CN" altLang="en-US" sz="5400" b="1" spc="3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目</a:t>
            </a:r>
            <a:endParaRPr lang="zh-CN" altLang="en-US" sz="5400" b="1" spc="3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algn="ctr"/>
            <a:r>
              <a:rPr lang="zh-CN" altLang="en-US" sz="5400" b="1" spc="3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录</a:t>
            </a:r>
            <a:endParaRPr lang="zh-CN" altLang="en-US" sz="5400" b="1" spc="3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  <p:pic>
        <p:nvPicPr>
          <p:cNvPr id="9" name="图片 8" descr="LOGO最新款11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0" y="0"/>
            <a:ext cx="1183640" cy="1137285"/>
          </a:xfrm>
          <a:prstGeom prst="rect">
            <a:avLst/>
          </a:prstGeom>
        </p:spPr>
      </p:pic>
    </p:spTree>
    <p:custDataLst>
      <p:tags r:id="rId10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183640" y="276860"/>
            <a:ext cx="4289425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01 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项目简介</a:t>
            </a:r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基本信息</a:t>
            </a:r>
            <a:endParaRPr lang="zh-CN" altLang="en-US" sz="3200" b="1"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94105" y="1254125"/>
            <a:ext cx="9952990" cy="509651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申办科室：</a:t>
            </a:r>
            <a:endParaRPr lang="zh-CN" altLang="en-US" sz="2400" dirty="0"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申办方：</a:t>
            </a:r>
            <a:endParaRPr lang="zh-CN" altLang="en-US" sz="2400" dirty="0"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组长单位（</a:t>
            </a:r>
            <a:r>
              <a:rPr lang="zh-CN" altLang="en-US" sz="24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其他研究单位共X家）：</a:t>
            </a:r>
            <a:endParaRPr lang="zh-CN" altLang="en-US" sz="2400" dirty="0"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参加国家：</a:t>
            </a:r>
            <a:endParaRPr lang="zh-CN" altLang="en-US" sz="2400" dirty="0"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本中心入组时限：</a:t>
            </a:r>
            <a:endParaRPr lang="zh-CN" altLang="en-US" sz="2400" dirty="0"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项目研究期限：</a:t>
            </a:r>
            <a:endParaRPr lang="zh-CN" altLang="en-US" sz="2400" dirty="0"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药物分类：</a:t>
            </a:r>
            <a:endParaRPr lang="zh-CN" altLang="en-US" sz="2400" dirty="0"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tx1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临床试验分期：</a:t>
            </a:r>
            <a:endParaRPr lang="zh-CN" altLang="en-US" sz="2400" dirty="0"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  <a:p>
            <a:endParaRPr lang="zh-CN" altLang="en-US" sz="2400" dirty="0">
              <a:solidFill>
                <a:schemeClr val="tx1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pic>
        <p:nvPicPr>
          <p:cNvPr id="9" name="图片 8" descr="LOGO最新款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83640" cy="113728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183640" y="267335"/>
            <a:ext cx="5542915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01 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项目简介</a:t>
            </a:r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研究团队及分工</a:t>
            </a:r>
            <a:endParaRPr lang="zh-CN" altLang="en-US" sz="3200" b="1"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graphicFrame>
        <p:nvGraphicFramePr>
          <p:cNvPr id="5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67410" y="1207135"/>
          <a:ext cx="10518140" cy="4902200"/>
        </p:xfrm>
        <a:graphic>
          <a:graphicData uri="http://schemas.openxmlformats.org/drawingml/2006/table">
            <a:tbl>
              <a:tblPr firstRow="1" lastRow="1" bandRow="1">
                <a:tableStyleId>{37CC9472-0717-482C-9B52-EF894644AA76}</a:tableStyleId>
              </a:tblPr>
              <a:tblGrid>
                <a:gridCol w="1832610"/>
                <a:gridCol w="1861185"/>
                <a:gridCol w="2446020"/>
                <a:gridCol w="2431415"/>
                <a:gridCol w="1946910"/>
              </a:tblGrid>
              <a:tr h="398780">
                <a:tc>
                  <a:txBody>
                    <a:bodyPr/>
                    <a:p>
                      <a:pPr marL="0" algn="ctr" defTabSz="914400" rtl="0" eaLnBrk="1" latinLnBrk="0" hangingPunct="1"/>
                      <a:r>
                        <a:rPr lang="zh-CN" altLang="en-US" sz="2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姓名</a:t>
                      </a:r>
                      <a:endParaRPr lang="zh-CN" altLang="en-US" sz="2400" b="1" kern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/>
                      <a:r>
                        <a:rPr lang="zh-CN" altLang="en-US" sz="2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职称</a:t>
                      </a:r>
                      <a:endParaRPr lang="zh-CN" altLang="en-US" sz="2400" b="1" kern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/>
                      <a:r>
                        <a:rPr lang="zh-CN" altLang="en-US" sz="2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项目分工</a:t>
                      </a:r>
                      <a:endParaRPr lang="zh-CN" altLang="en-US" sz="2400" b="1" kern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/>
                      <a:r>
                        <a:rPr lang="zh-CN" altLang="en-US" sz="2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参与在研项目数</a:t>
                      </a:r>
                      <a:endParaRPr lang="zh-CN" altLang="en-US" sz="2400" b="1" kern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r>
                        <a:rPr lang="en-US" altLang="zh-CN" sz="2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GCP</a:t>
                      </a:r>
                      <a:r>
                        <a:rPr lang="zh-CN" altLang="en-US" sz="2400" b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黑体" panose="02010609060101010101" pitchFamily="49" charset="-122"/>
                          <a:ea typeface="黑体" panose="02010609060101010101" pitchFamily="49" charset="-122"/>
                          <a:cs typeface="黑体" panose="02010609060101010101" pitchFamily="49" charset="-122"/>
                        </a:rPr>
                        <a:t>培训情况</a:t>
                      </a:r>
                      <a:endParaRPr lang="zh-CN" altLang="en-US" sz="2400" b="1" kern="1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黑体" panose="02010609060101010101" pitchFamily="49" charset="-122"/>
                        <a:ea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98780">
                <a:tc>
                  <a:txBody>
                    <a:bodyPr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98780"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98780"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98780"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98780"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98780"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98780"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98780"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98780"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98780"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398780"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p>
                      <a:pPr marL="0" algn="ctr" defTabSz="914400" rtl="0" eaLnBrk="1" latinLnBrk="0" hangingPunct="1">
                        <a:buNone/>
                      </a:pPr>
                      <a:endParaRPr lang="zh-CN" altLang="en-US" sz="2400" kern="12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T="45733" marB="45733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6895465" y="48260"/>
            <a:ext cx="4900295" cy="10636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1400"/>
              <a:t>（分工包括：主要研究者，研究医生，研究护士，药品管理员，质控员。研究护士可以同时担任护士和药品管理员，质控员不担任其他分工。医生和护士人数按项目要求，一般不少于</a:t>
            </a:r>
            <a:r>
              <a:rPr lang="en-US" altLang="zh-CN" sz="1400"/>
              <a:t>3</a:t>
            </a:r>
            <a:r>
              <a:rPr lang="zh-CN" altLang="en-US" sz="1400"/>
              <a:t>人。</a:t>
            </a:r>
            <a:r>
              <a:rPr lang="zh-CN" altLang="en-US" sz="1400">
                <a:solidFill>
                  <a:srgbClr val="FF0000"/>
                </a:solidFill>
              </a:rPr>
              <a:t>研究团队及分工部分需要与研究人员职责分工表保持一致。</a:t>
            </a:r>
            <a:r>
              <a:rPr lang="zh-CN" altLang="en-US" sz="1400">
                <a:sym typeface="+mn-ea"/>
              </a:rPr>
              <a:t>修改时此段删除。</a:t>
            </a:r>
            <a:endParaRPr lang="zh-CN" altLang="en-US" sz="1400">
              <a:solidFill>
                <a:srgbClr val="FF0000"/>
              </a:solidFill>
              <a:sym typeface="+mn-ea"/>
            </a:endParaRPr>
          </a:p>
        </p:txBody>
      </p:sp>
      <p:pic>
        <p:nvPicPr>
          <p:cNvPr id="9" name="图片 8" descr="LOGO最新款1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183640" cy="1137285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183640" y="298450"/>
            <a:ext cx="4424045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02 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研究背景</a:t>
            </a:r>
            <a:endParaRPr lang="zh-CN" altLang="en-US" sz="3200" b="1"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282440" y="298450"/>
            <a:ext cx="6825615" cy="71310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（前期研究的安全性及有效性评价：大概描述前期研究的安全性及有效性结果。</a:t>
            </a:r>
            <a:r>
              <a:rPr lang="zh-CN" altLang="en-US">
                <a:sym typeface="+mn-ea"/>
              </a:rPr>
              <a:t>修改时此段删除。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sym typeface="+mn-ea"/>
              </a:rPr>
              <a:t>）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4535" y="1011555"/>
            <a:ext cx="10672445" cy="531622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p>
            <a:pPr lvl="0" indent="0" algn="just" fontAlgn="auto">
              <a:lnSpc>
                <a:spcPct val="100000"/>
              </a:lnSpc>
              <a:spcAft>
                <a:spcPts val="0"/>
              </a:spcAft>
              <a:buFont typeface="Calibri Light" panose="020F0302020204030204" pitchFamily="34" charset="0"/>
              <a:buAutoNum type="arabicPeriod"/>
            </a:pPr>
            <a:r>
              <a:rPr lang="zh-CN" altLang="en-US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I</a:t>
            </a:r>
            <a:r>
              <a:rPr lang="zh-CN" altLang="en-US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</a:t>
            </a:r>
            <a:r>
              <a:rPr lang="en-US" altLang="zh-CN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II</a:t>
            </a:r>
            <a:r>
              <a:rPr lang="zh-CN" altLang="en-US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期试验有效性评价结果（简要描述前期试验结果）：</a:t>
            </a:r>
            <a:endParaRPr lang="zh-CN" altLang="en-US" sz="2000" dirty="0">
              <a:effectLst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pPr lvl="0" indent="0" algn="just" eaLnBrk="1" hangingPunct="1">
              <a:lnSpc>
                <a:spcPct val="100000"/>
              </a:lnSpc>
              <a:spcAft>
                <a:spcPts val="3000"/>
              </a:spcAft>
              <a:buFont typeface="Calibri Light" panose="020F0302020204030204" pitchFamily="34" charset="0"/>
              <a:buNone/>
            </a:pPr>
            <a:endParaRPr lang="en-US" altLang="zh-CN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indent="0" algn="just" eaLnBrk="1" hangingPunct="1">
              <a:lnSpc>
                <a:spcPct val="100000"/>
              </a:lnSpc>
              <a:spcAft>
                <a:spcPts val="3000"/>
              </a:spcAft>
              <a:buFont typeface="Calibri Light" panose="020F0302020204030204" pitchFamily="34" charset="0"/>
              <a:buNone/>
            </a:pPr>
            <a:endParaRPr lang="en-US" altLang="zh-CN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indent="0" algn="just" eaLnBrk="1" hangingPunct="1">
              <a:lnSpc>
                <a:spcPct val="100000"/>
              </a:lnSpc>
              <a:spcAft>
                <a:spcPts val="3000"/>
              </a:spcAft>
              <a:buFont typeface="Calibri Light" panose="020F0302020204030204" pitchFamily="34" charset="0"/>
              <a:buNone/>
            </a:pPr>
            <a:endParaRPr lang="en-US" altLang="zh-CN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indent="0" algn="just" eaLnBrk="1" hangingPunct="1">
              <a:lnSpc>
                <a:spcPct val="100000"/>
              </a:lnSpc>
              <a:spcAft>
                <a:spcPts val="3000"/>
              </a:spcAft>
              <a:buFont typeface="Calibri Light" panose="020F0302020204030204" pitchFamily="34" charset="0"/>
              <a:buNone/>
            </a:pPr>
            <a:r>
              <a:rPr lang="en-US" altLang="zh-CN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2.I</a:t>
            </a:r>
            <a:r>
              <a:rPr lang="zh-CN" altLang="en-US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、</a:t>
            </a:r>
            <a:r>
              <a:rPr lang="en-US" altLang="zh-CN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II</a:t>
            </a:r>
            <a:r>
              <a:rPr lang="zh-CN" altLang="en-US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期试验安全性评价结果（简要描述常见不良反应）：</a:t>
            </a:r>
            <a:endParaRPr lang="zh-CN" altLang="en-US" sz="2000" dirty="0">
              <a:effectLst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pic>
        <p:nvPicPr>
          <p:cNvPr id="9" name="图片 8" descr="LOGO最新款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83640" cy="113728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183640" y="298450"/>
            <a:ext cx="4424045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研究设计</a:t>
            </a:r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设计类型</a:t>
            </a:r>
            <a:endParaRPr lang="zh-CN" altLang="en-US" sz="3200" b="1"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文本框 99"/>
          <p:cNvSpPr txBox="1">
            <a:spLocks noChangeArrowheads="1"/>
          </p:cNvSpPr>
          <p:nvPr/>
        </p:nvSpPr>
        <p:spPr bwMode="auto">
          <a:xfrm>
            <a:off x="723900" y="1203643"/>
            <a:ext cx="10804525" cy="335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试验设计</a:t>
            </a:r>
            <a:r>
              <a:rPr lang="zh-CN" altLang="zh-CN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000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（分组方式、设盲水平、随机方法、试验分期等）</a:t>
            </a:r>
            <a:endParaRPr lang="zh-CN" altLang="en-US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zh-CN" altLang="en-US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zh-CN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zh-CN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zh-CN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zh-CN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总样本量：</a:t>
            </a:r>
            <a:endParaRPr lang="zh-CN" altLang="en-US" sz="2400" b="1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zh-CN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zh-CN" altLang="en-US" sz="2400" b="1" dirty="0">
                <a:effectLst/>
                <a:latin typeface="黑体" panose="02010609060101010101" pitchFamily="49" charset="-122"/>
                <a:ea typeface="黑体" panose="02010609060101010101" pitchFamily="49" charset="-122"/>
              </a:rPr>
              <a:t>本中心完成例数：</a:t>
            </a:r>
            <a:endParaRPr lang="zh-CN" altLang="en-US" sz="2400" b="1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auto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Wingdings" panose="05000000000000000000" pitchFamily="2" charset="2"/>
              <a:buChar char="l"/>
            </a:pPr>
            <a:endParaRPr lang="en-US" altLang="zh-CN" sz="20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" name="图片 1" descr="LOGO最新款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83640" cy="113728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183640" y="298450"/>
            <a:ext cx="4424045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研究设计</a:t>
            </a:r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试验药物</a:t>
            </a:r>
            <a:endParaRPr lang="zh-CN" altLang="en-US" sz="3200" b="1"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文本框 99"/>
          <p:cNvSpPr txBox="1">
            <a:spLocks noChangeArrowheads="1"/>
          </p:cNvSpPr>
          <p:nvPr/>
        </p:nvSpPr>
        <p:spPr bwMode="auto">
          <a:xfrm>
            <a:off x="723900" y="1203643"/>
            <a:ext cx="10804525" cy="3686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285750" indent="-285750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l"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试验药物（药物名称、药物用法用量保存方法）：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l"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对照药物（药物名称、药物用法用量保存方法）：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285750" indent="-285750">
              <a:lnSpc>
                <a:spcPct val="200000"/>
              </a:lnSpc>
              <a:spcAft>
                <a:spcPts val="1000"/>
              </a:spcAft>
              <a:buFont typeface="Wingdings" panose="05000000000000000000" pitchFamily="2" charset="2"/>
              <a:buChar char="l"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基础合并用药如有（药物名称）：</a:t>
            </a:r>
            <a:endParaRPr lang="en-US" altLang="zh-CN" sz="2400" b="1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lnSpc>
                <a:spcPct val="200000"/>
              </a:lnSpc>
              <a:spcBef>
                <a:spcPct val="0"/>
              </a:spcBef>
              <a:spcAft>
                <a:spcPts val="1000"/>
              </a:spcAft>
              <a:buNone/>
            </a:pPr>
            <a:endParaRPr lang="en-US" altLang="zh-CN" sz="2400" dirty="0">
              <a:effectLst/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" name="图片 1" descr="LOGO最新款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83640" cy="113728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文本框 2"/>
          <p:cNvSpPr txBox="1"/>
          <p:nvPr/>
        </p:nvSpPr>
        <p:spPr>
          <a:xfrm>
            <a:off x="1183640" y="298450"/>
            <a:ext cx="4424045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03 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研究设计</a:t>
            </a:r>
            <a:r>
              <a:rPr lang="en-US" altLang="zh-CN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-</a:t>
            </a:r>
            <a:r>
              <a:rPr lang="zh-CN" altLang="en-US" sz="3200" b="1"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试验流程</a:t>
            </a:r>
            <a:endParaRPr lang="zh-CN" altLang="en-US" sz="3200" b="1"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9" name="文本框 99"/>
          <p:cNvSpPr txBox="1">
            <a:spLocks noChangeArrowheads="1"/>
          </p:cNvSpPr>
          <p:nvPr/>
        </p:nvSpPr>
        <p:spPr bwMode="auto">
          <a:xfrm>
            <a:off x="5464175" y="205740"/>
            <a:ext cx="465137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indent="0">
              <a:lnSpc>
                <a:spcPct val="200000"/>
              </a:lnSpc>
              <a:spcBef>
                <a:spcPct val="0"/>
              </a:spcBef>
              <a:spcAft>
                <a:spcPts val="1000"/>
              </a:spcAft>
              <a:buNone/>
            </a:pPr>
            <a:r>
              <a:rPr lang="zh-CN" altLang="en-US" sz="18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（用图表方式简要描述，修改时此段删除）</a:t>
            </a:r>
            <a:endParaRPr lang="zh-CN" altLang="en-US" sz="1800" dirty="0">
              <a:effectLst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LOGO最新款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83640" cy="113728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7.xml><?xml version="1.0" encoding="utf-8"?>
<p:tagLst xmlns:p="http://schemas.openxmlformats.org/presentationml/2006/main">
  <p:tag name="resource_record_key" val="{&quot;13&quot;:[19950693,20481688,4364978,4364957],&quot;29&quot;:[20405948,20498652]}"/>
  <p:tag name="commondata" val="eyJoZGlkIjoiYzQ0OWIwNGFjNTdlYTNmNjJlZmU1NzBiNTc3OGFjODIifQ==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custom20205081_3*l_h_i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  <p:tag name="KSO_WM_DIAGRAM_VIRTUALLY_FRAME" val="{&quot;height&quot;:267.9000787401575,&quot;left&quot;:257.35,&quot;top&quot;:149.1499212598425,&quot;width&quot;:552.2}"/>
</p:tagLst>
</file>

<file path=ppt/tags/tag68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custom20205081_3*l_h_f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  <p:tag name="KSO_WM_DIAGRAM_VIRTUALLY_FRAME" val="{&quot;height&quot;:267.9000787401575,&quot;left&quot;:257.35,&quot;top&quot;:149.1499212598425,&quot;width&quot;:552.2}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custom20205081_3*l_h_i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  <p:tag name="KSO_WM_DIAGRAM_VIRTUALLY_FRAME" val="{&quot;height&quot;:267.9000787401575,&quot;left&quot;:257.35,&quot;top&quot;:149.1499212598425,&quot;width&quot;:552.2}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custom20205081_3*l_h_f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  <p:tag name="KSO_WM_DIAGRAM_VIRTUALLY_FRAME" val="{&quot;height&quot;:267.9000787401575,&quot;left&quot;:257.35,&quot;top&quot;:149.1499212598425,&quot;width&quot;:552.2}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custom20205081_3*l_h_i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  <p:tag name="KSO_WM_DIAGRAM_VIRTUALLY_FRAME" val="{&quot;height&quot;:267.9000787401575,&quot;left&quot;:257.35,&quot;top&quot;:149.1499212598425,&quot;width&quot;:552.2}"/>
</p:tagLst>
</file>

<file path=ppt/tags/tag72.xml><?xml version="1.0" encoding="utf-8"?>
<p:tagLst xmlns:p="http://schemas.openxmlformats.org/presentationml/2006/main">
  <p:tag name="KSO_WM_UNIT_ISCONTENTSTITLE" val="0"/>
  <p:tag name="KSO_WM_UNIT_PRESET_TEXT" val="单击输入章节标题......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custom20205081_3*l_h_f*1_3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SHOW_EDIT_AREA_INDICATION" val="1"/>
  <p:tag name="KSO_WM_UNIT_TEXT_FILL_FORE_SCHEMECOLOR_INDEX" val="13"/>
  <p:tag name="KSO_WM_UNIT_TEXT_FILL_TYPE" val="1"/>
  <p:tag name="KSO_WM_UNIT_USESOURCEFORMAT_APPLY" val="1"/>
  <p:tag name="KSO_WM_DIAGRAM_VIRTUALLY_FRAME" val="{&quot;height&quot;:267.9000787401575,&quot;left&quot;:257.35,&quot;top&quot;:149.1499212598425,&quot;width&quot;:552.2}"/>
</p:tagLst>
</file>

<file path=ppt/tags/tag73.xml><?xml version="1.0" encoding="utf-8"?>
<p:tagLst xmlns:p="http://schemas.openxmlformats.org/presentationml/2006/main">
  <p:tag name="KSO_WM_UNIT_ISCONTENTSTITLE" val="1"/>
  <p:tag name="KSO_WM_UNIT_PRESET_TEXT" val="目录"/>
  <p:tag name="KSO_WM_UNIT_NOCLEAR" val="1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081_3*a*1"/>
  <p:tag name="KSO_WM_TEMPLATE_CATEGORY" val="custom"/>
  <p:tag name="KSO_WM_TEMPLATE_INDEX" val="20205081"/>
  <p:tag name="KSO_WM_UNIT_LAYERLEVEL" val="1"/>
  <p:tag name="KSO_WM_TAG_VERSION" val="1.0"/>
  <p:tag name="KSO_WM_BEAUTIFY_FLAG" val="#wm#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p="http://schemas.openxmlformats.org/presentationml/2006/main">
  <p:tag name="TABLE_ENDDRAG_ORIGIN_RECT" val="828*376"/>
  <p:tag name="TABLE_ENDDRAG_RECT" val="68*115*828*376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1107</Words>
  <Application>WPS 演示</Application>
  <PresentationFormat>宽屏</PresentationFormat>
  <Paragraphs>149</Paragraphs>
  <Slides>18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Arial</vt:lpstr>
      <vt:lpstr>宋体</vt:lpstr>
      <vt:lpstr>Wingdings</vt:lpstr>
      <vt:lpstr>Wingdings</vt:lpstr>
      <vt:lpstr>黑体</vt:lpstr>
      <vt:lpstr>Calibri Light</vt:lpstr>
      <vt:lpstr>MS PGothic</vt:lpstr>
      <vt:lpstr>微软雅黑</vt:lpstr>
      <vt:lpstr>Calibri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嘿，嘿，嘿</cp:lastModifiedBy>
  <cp:revision>159</cp:revision>
  <dcterms:created xsi:type="dcterms:W3CDTF">2019-06-19T02:08:00Z</dcterms:created>
  <dcterms:modified xsi:type="dcterms:W3CDTF">2024-07-24T03:05:01Z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2052-12.1.0.17147</vt:lpwstr>
  </property>
  <property fmtid="{D5CDD505-2E9C-101B-9397-08002B2CF9AE}" pid="3" name="ICV">
    <vt:lpwstr>0171697CC3404D45BE0831E12C0DBC62_13</vt:lpwstr>
  </property>
</Properties>
</file>